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9"/>
  </p:notesMasterIdLst>
  <p:sldIdLst>
    <p:sldId id="6421" r:id="rId5"/>
    <p:sldId id="6428" r:id="rId6"/>
    <p:sldId id="6427" r:id="rId7"/>
    <p:sldId id="6429" r:id="rId8"/>
  </p:sldIdLst>
  <p:sldSz cx="178816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522D57-692D-4B71-A30E-11D708DA7F31}" v="1" dt="2021-12-02T20:45:30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tora, Michele" userId="34d5fe5e-0303-4931-a818-578b4d15985f" providerId="ADAL" clId="{B0522D57-692D-4B71-A30E-11D708DA7F31}"/>
    <pc:docChg chg="modSld">
      <pc:chgData name="Fatora, Michele" userId="34d5fe5e-0303-4931-a818-578b4d15985f" providerId="ADAL" clId="{B0522D57-692D-4B71-A30E-11D708DA7F31}" dt="2021-12-06T17:43:28.192" v="162" actId="1038"/>
      <pc:docMkLst>
        <pc:docMk/>
      </pc:docMkLst>
      <pc:sldChg chg="modSp mod">
        <pc:chgData name="Fatora, Michele" userId="34d5fe5e-0303-4931-a818-578b4d15985f" providerId="ADAL" clId="{B0522D57-692D-4B71-A30E-11D708DA7F31}" dt="2021-12-06T17:43:28.192" v="162" actId="1038"/>
        <pc:sldMkLst>
          <pc:docMk/>
          <pc:sldMk cId="3930579807" sldId="6427"/>
        </pc:sldMkLst>
        <pc:spChg chg="mod">
          <ac:chgData name="Fatora, Michele" userId="34d5fe5e-0303-4931-a818-578b4d15985f" providerId="ADAL" clId="{B0522D57-692D-4B71-A30E-11D708DA7F31}" dt="2021-12-06T17:42:33.912" v="152" actId="1035"/>
          <ac:spMkLst>
            <pc:docMk/>
            <pc:sldMk cId="3930579807" sldId="6427"/>
            <ac:spMk id="4" creationId="{20D52A98-DBFB-4F3D-BE94-B5A6BE0A2FEC}"/>
          </ac:spMkLst>
        </pc:spChg>
        <pc:spChg chg="mod">
          <ac:chgData name="Fatora, Michele" userId="34d5fe5e-0303-4931-a818-578b4d15985f" providerId="ADAL" clId="{B0522D57-692D-4B71-A30E-11D708DA7F31}" dt="2021-12-06T17:42:33.912" v="152" actId="1035"/>
          <ac:spMkLst>
            <pc:docMk/>
            <pc:sldMk cId="3930579807" sldId="6427"/>
            <ac:spMk id="5" creationId="{0409799F-4494-4EA8-A544-B34A7E75C681}"/>
          </ac:spMkLst>
        </pc:spChg>
        <pc:spChg chg="mod">
          <ac:chgData name="Fatora, Michele" userId="34d5fe5e-0303-4931-a818-578b4d15985f" providerId="ADAL" clId="{B0522D57-692D-4B71-A30E-11D708DA7F31}" dt="2021-12-06T17:42:33.912" v="152" actId="1035"/>
          <ac:spMkLst>
            <pc:docMk/>
            <pc:sldMk cId="3930579807" sldId="6427"/>
            <ac:spMk id="13" creationId="{7CE4118F-FA1B-48D5-BAF4-D521847E6FEE}"/>
          </ac:spMkLst>
        </pc:spChg>
        <pc:spChg chg="mod">
          <ac:chgData name="Fatora, Michele" userId="34d5fe5e-0303-4931-a818-578b4d15985f" providerId="ADAL" clId="{B0522D57-692D-4B71-A30E-11D708DA7F31}" dt="2021-12-06T17:42:33.912" v="152" actId="1035"/>
          <ac:spMkLst>
            <pc:docMk/>
            <pc:sldMk cId="3930579807" sldId="6427"/>
            <ac:spMk id="14" creationId="{0775BC13-1A40-4F4E-B937-750F01BBDA8F}"/>
          </ac:spMkLst>
        </pc:spChg>
        <pc:spChg chg="mod">
          <ac:chgData name="Fatora, Michele" userId="34d5fe5e-0303-4931-a818-578b4d15985f" providerId="ADAL" clId="{B0522D57-692D-4B71-A30E-11D708DA7F31}" dt="2021-12-06T17:42:33.912" v="152" actId="1035"/>
          <ac:spMkLst>
            <pc:docMk/>
            <pc:sldMk cId="3930579807" sldId="6427"/>
            <ac:spMk id="15" creationId="{5ECE5795-6BC0-484B-B3E3-1B2ABC573879}"/>
          </ac:spMkLst>
        </pc:spChg>
        <pc:spChg chg="mod">
          <ac:chgData name="Fatora, Michele" userId="34d5fe5e-0303-4931-a818-578b4d15985f" providerId="ADAL" clId="{B0522D57-692D-4B71-A30E-11D708DA7F31}" dt="2021-12-06T17:43:28.192" v="162" actId="1038"/>
          <ac:spMkLst>
            <pc:docMk/>
            <pc:sldMk cId="3930579807" sldId="6427"/>
            <ac:spMk id="17" creationId="{827EC1D0-BF38-4A86-93D3-09438613A07D}"/>
          </ac:spMkLst>
        </pc:spChg>
        <pc:spChg chg="mod">
          <ac:chgData name="Fatora, Michele" userId="34d5fe5e-0303-4931-a818-578b4d15985f" providerId="ADAL" clId="{B0522D57-692D-4B71-A30E-11D708DA7F31}" dt="2021-12-06T17:42:33.912" v="152" actId="1035"/>
          <ac:spMkLst>
            <pc:docMk/>
            <pc:sldMk cId="3930579807" sldId="6427"/>
            <ac:spMk id="18" creationId="{0D00CFC1-91F3-45A2-BAB5-4AC2F090A7ED}"/>
          </ac:spMkLst>
        </pc:spChg>
        <pc:spChg chg="mod">
          <ac:chgData name="Fatora, Michele" userId="34d5fe5e-0303-4931-a818-578b4d15985f" providerId="ADAL" clId="{B0522D57-692D-4B71-A30E-11D708DA7F31}" dt="2021-12-06T17:42:33.912" v="152" actId="1035"/>
          <ac:spMkLst>
            <pc:docMk/>
            <pc:sldMk cId="3930579807" sldId="6427"/>
            <ac:spMk id="19" creationId="{CB15784F-A9FB-4348-82C9-405D209FA77B}"/>
          </ac:spMkLst>
        </pc:spChg>
        <pc:spChg chg="mod">
          <ac:chgData name="Fatora, Michele" userId="34d5fe5e-0303-4931-a818-578b4d15985f" providerId="ADAL" clId="{B0522D57-692D-4B71-A30E-11D708DA7F31}" dt="2021-12-06T17:42:33.912" v="152" actId="1035"/>
          <ac:spMkLst>
            <pc:docMk/>
            <pc:sldMk cId="3930579807" sldId="6427"/>
            <ac:spMk id="20" creationId="{A2768328-4152-4901-B9F5-DA67A36B2134}"/>
          </ac:spMkLst>
        </pc:spChg>
      </pc:sldChg>
      <pc:sldChg chg="modSp mod">
        <pc:chgData name="Fatora, Michele" userId="34d5fe5e-0303-4931-a818-578b4d15985f" providerId="ADAL" clId="{B0522D57-692D-4B71-A30E-11D708DA7F31}" dt="2021-12-03T12:32:26.895" v="93" actId="20577"/>
        <pc:sldMkLst>
          <pc:docMk/>
          <pc:sldMk cId="3885693885" sldId="6429"/>
        </pc:sldMkLst>
        <pc:spChg chg="mod">
          <ac:chgData name="Fatora, Michele" userId="34d5fe5e-0303-4931-a818-578b4d15985f" providerId="ADAL" clId="{B0522D57-692D-4B71-A30E-11D708DA7F31}" dt="2021-12-03T12:32:26.895" v="93" actId="20577"/>
          <ac:spMkLst>
            <pc:docMk/>
            <pc:sldMk cId="3885693885" sldId="6429"/>
            <ac:spMk id="7" creationId="{D33B6C82-E799-4010-AB11-6F7A1CFD379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FCF8-7AF2-43FD-BDD6-E6CDCA4F6F8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8B7DE-E214-48C5-853B-33514522C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1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670F8F-383C-4DA8-B6F5-BD68F4EB3E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4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670F8F-383C-4DA8-B6F5-BD68F4EB3E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59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670F8F-383C-4DA8-B6F5-BD68F4EB3E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4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5200" y="1646133"/>
            <a:ext cx="1341120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5282989"/>
            <a:ext cx="134112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4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0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96520" y="535517"/>
            <a:ext cx="385572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360" y="535517"/>
            <a:ext cx="11343640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70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99047E3-9714-4E8E-A115-9C6971F85999}"/>
              </a:ext>
            </a:extLst>
          </p:cNvPr>
          <p:cNvGrpSpPr/>
          <p:nvPr userDrawn="1"/>
        </p:nvGrpSpPr>
        <p:grpSpPr>
          <a:xfrm>
            <a:off x="14246156" y="8631308"/>
            <a:ext cx="3268434" cy="1110443"/>
            <a:chOff x="9713289" y="5884986"/>
            <a:chExt cx="2228479" cy="75712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1A0B9AE-C8DD-4DD6-82C1-975F0B7C1C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3289" y="5884986"/>
              <a:ext cx="2228479" cy="693561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283DE3E-637D-4E2C-9421-39F7A25ABCCB}"/>
                </a:ext>
              </a:extLst>
            </p:cNvPr>
            <p:cNvSpPr txBox="1"/>
            <p:nvPr userDrawn="1"/>
          </p:nvSpPr>
          <p:spPr>
            <a:xfrm>
              <a:off x="11107194" y="6469069"/>
              <a:ext cx="628669" cy="1730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49" dirty="0">
                  <a:solidFill>
                    <a:srgbClr val="12416E"/>
                  </a:solidFill>
                  <a:latin typeface="Yu Gothic UI Semibold" panose="020B0700000000000000" pitchFamily="34" charset="-128"/>
                  <a:ea typeface="Yu Gothic UI Semibold" panose="020B0700000000000000" pitchFamily="34" charset="-128"/>
                </a:rPr>
                <a:t>SourcePoint</a:t>
              </a:r>
              <a:endParaRPr lang="en-US" sz="1100" dirty="0">
                <a:solidFill>
                  <a:srgbClr val="12416E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endParaRPr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07038" y="949266"/>
            <a:ext cx="13560213" cy="1676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>
                <a:solidFill>
                  <a:srgbClr val="D39B3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64645" y="2082267"/>
            <a:ext cx="15396323" cy="6549049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Clr>
                <a:srgbClr val="2C4984"/>
              </a:buClr>
              <a:buSzPct val="105000"/>
              <a:buFont typeface="Arial" pitchFamily="34" charset="0"/>
              <a:buChar char="•"/>
              <a:defRPr sz="2400">
                <a:solidFill>
                  <a:srgbClr val="12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buNone/>
              <a:defRPr sz="2000">
                <a:solidFill>
                  <a:srgbClr val="12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61">
              <a:lnSpc>
                <a:spcPct val="100000"/>
              </a:lnSpc>
              <a:spcBef>
                <a:spcPts val="1200"/>
              </a:spcBef>
              <a:buNone/>
              <a:defRPr sz="2000">
                <a:solidFill>
                  <a:srgbClr val="12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1"/>
              </a:spcBef>
              <a:buNone/>
              <a:defRPr sz="2000">
                <a:solidFill>
                  <a:srgbClr val="12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1"/>
              </a:spcBef>
              <a:buNone/>
              <a:defRPr sz="2000">
                <a:solidFill>
                  <a:srgbClr val="12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-5"/>
            <a:ext cx="17881600" cy="543239"/>
          </a:xfrm>
          <a:prstGeom prst="rect">
            <a:avLst/>
          </a:prstGeom>
          <a:solidFill>
            <a:srgbClr val="F3CA7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7" name="Rectangle 6"/>
          <p:cNvSpPr/>
          <p:nvPr userDrawn="1"/>
        </p:nvSpPr>
        <p:spPr>
          <a:xfrm>
            <a:off x="0" y="-5"/>
            <a:ext cx="17881600" cy="505493"/>
          </a:xfrm>
          <a:prstGeom prst="rect">
            <a:avLst/>
          </a:prstGeom>
          <a:solidFill>
            <a:srgbClr val="16406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15" name="SAP Logo" descr="SAP Logo" title="SAP Logo">
            <a:extLst>
              <a:ext uri="{FF2B5EF4-FFF2-40B4-BE49-F238E27FC236}">
                <a16:creationId xmlns:a16="http://schemas.microsoft.com/office/drawing/2014/main" id="{2FE5B9D8-018A-4D43-8EDC-4CCA5DA81C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808109" y="86911"/>
            <a:ext cx="1802507" cy="330459"/>
          </a:xfrm>
          <a:prstGeom prst="rect">
            <a:avLst/>
          </a:prstGeom>
        </p:spPr>
      </p:pic>
      <p:pic>
        <p:nvPicPr>
          <p:cNvPr id="12" name="SAP Ariba Logo" descr="SAP Ariba Logo" title="SAP Ariba Logo">
            <a:extLst>
              <a:ext uri="{FF2B5EF4-FFF2-40B4-BE49-F238E27FC236}">
                <a16:creationId xmlns:a16="http://schemas.microsoft.com/office/drawing/2014/main" id="{215CDE99-7662-4437-A10A-22BC9C2759D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82784" y="94342"/>
            <a:ext cx="1625322" cy="316800"/>
          </a:xfrm>
          <a:prstGeom prst="rect">
            <a:avLst/>
          </a:prstGeom>
        </p:spPr>
      </p:pic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2601EB16-171F-4D6F-A479-8E73514E3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3985" y="9085981"/>
            <a:ext cx="4023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1F4C-CB6F-482F-8728-D5D2BDAC10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0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1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047" y="2507617"/>
            <a:ext cx="1542288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047" y="6731213"/>
            <a:ext cx="1542288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3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360" y="2677584"/>
            <a:ext cx="759968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0" y="2677584"/>
            <a:ext cx="759968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4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89" y="535517"/>
            <a:ext cx="154228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1690" y="2465706"/>
            <a:ext cx="7564754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690" y="3674110"/>
            <a:ext cx="7564754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52560" y="2465706"/>
            <a:ext cx="7602009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52560" y="3674110"/>
            <a:ext cx="760200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5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7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90" y="670560"/>
            <a:ext cx="576728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2009" y="1448224"/>
            <a:ext cx="9052560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1690" y="3017520"/>
            <a:ext cx="576728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5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90" y="670560"/>
            <a:ext cx="576728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02009" y="1448224"/>
            <a:ext cx="9052560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1690" y="3017520"/>
            <a:ext cx="576728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1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9360" y="535517"/>
            <a:ext cx="154228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360" y="2677584"/>
            <a:ext cx="154228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9360" y="9322647"/>
            <a:ext cx="4023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75F3-CC7B-431A-9CB4-08BCC2268BB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3280" y="9322647"/>
            <a:ext cx="60350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28880" y="9322647"/>
            <a:ext cx="4023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7A405-AC5D-49AB-A087-607DABC2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4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doherty@passh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jllewis@passhe.edu" TargetMode="External"/><Relationship Id="rId13" Type="http://schemas.openxmlformats.org/officeDocument/2006/relationships/hyperlink" Target="mailto:mwalker@passhe.edu" TargetMode="External"/><Relationship Id="rId18" Type="http://schemas.openxmlformats.org/officeDocument/2006/relationships/hyperlink" Target="mailto:mfatora@passhe.edu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hyperlink" Target="mailto:ctonkavitch@passhe.edu" TargetMode="External"/><Relationship Id="rId17" Type="http://schemas.openxmlformats.org/officeDocument/2006/relationships/hyperlink" Target="mailto:bgruber@passhe.edu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dspaid@passhe.edu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hyperlink" Target="mailto:mwilkie@passhe.edu" TargetMode="External"/><Relationship Id="rId5" Type="http://schemas.openxmlformats.org/officeDocument/2006/relationships/image" Target="../media/image8.png"/><Relationship Id="rId15" Type="http://schemas.openxmlformats.org/officeDocument/2006/relationships/hyperlink" Target="mailto:phiginbotham@passhe.edu" TargetMode="External"/><Relationship Id="rId10" Type="http://schemas.openxmlformats.org/officeDocument/2006/relationships/hyperlink" Target="mailto:jmagee@passhe.edu" TargetMode="External"/><Relationship Id="rId19" Type="http://schemas.openxmlformats.org/officeDocument/2006/relationships/hyperlink" Target="mailto:klucas@passhe.edu" TargetMode="External"/><Relationship Id="rId4" Type="http://schemas.openxmlformats.org/officeDocument/2006/relationships/image" Target="../media/image7.png"/><Relationship Id="rId9" Type="http://schemas.openxmlformats.org/officeDocument/2006/relationships/hyperlink" Target="mailto:jcarnahan@passhe.edu" TargetMode="External"/><Relationship Id="rId14" Type="http://schemas.openxmlformats.org/officeDocument/2006/relationships/hyperlink" Target="mailto:shawley@passhe.edu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labonte@passhe.edu" TargetMode="External"/><Relationship Id="rId13" Type="http://schemas.openxmlformats.org/officeDocument/2006/relationships/image" Target="../media/image15.jpeg"/><Relationship Id="rId18" Type="http://schemas.openxmlformats.org/officeDocument/2006/relationships/hyperlink" Target="mailto:gmccleary@passhe.edu" TargetMode="External"/><Relationship Id="rId26" Type="http://schemas.openxmlformats.org/officeDocument/2006/relationships/hyperlink" Target="mailto:wlight@passhe.edu" TargetMode="External"/><Relationship Id="rId3" Type="http://schemas.openxmlformats.org/officeDocument/2006/relationships/hyperlink" Target="mailto:jmandel@passhe.edu" TargetMode="External"/><Relationship Id="rId21" Type="http://schemas.openxmlformats.org/officeDocument/2006/relationships/hyperlink" Target="mailto:julanoski@passhe.edu" TargetMode="External"/><Relationship Id="rId7" Type="http://schemas.openxmlformats.org/officeDocument/2006/relationships/hyperlink" Target="mailto:cadams@passhe.edu" TargetMode="External"/><Relationship Id="rId12" Type="http://schemas.openxmlformats.org/officeDocument/2006/relationships/image" Target="../media/image14.png"/><Relationship Id="rId17" Type="http://schemas.openxmlformats.org/officeDocument/2006/relationships/hyperlink" Target="mailto:ajackson@passhe.edu" TargetMode="External"/><Relationship Id="rId25" Type="http://schemas.openxmlformats.org/officeDocument/2006/relationships/hyperlink" Target="mailto:temanuel@passhe.edu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jserrano@passhe.edu" TargetMode="External"/><Relationship Id="rId20" Type="http://schemas.openxmlformats.org/officeDocument/2006/relationships/hyperlink" Target="mailto:jotner@passhe.edu" TargetMode="External"/><Relationship Id="rId29" Type="http://schemas.openxmlformats.org/officeDocument/2006/relationships/hyperlink" Target="mailto:trenaud@passhe.edu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nlaidacker@passhe.edu" TargetMode="External"/><Relationship Id="rId11" Type="http://schemas.openxmlformats.org/officeDocument/2006/relationships/image" Target="../media/image13.png"/><Relationship Id="rId24" Type="http://schemas.openxmlformats.org/officeDocument/2006/relationships/hyperlink" Target="mailto:losmith@passhe.edu" TargetMode="External"/><Relationship Id="rId5" Type="http://schemas.openxmlformats.org/officeDocument/2006/relationships/hyperlink" Target="mailto:byagle@passhe.edu" TargetMode="External"/><Relationship Id="rId15" Type="http://schemas.openxmlformats.org/officeDocument/2006/relationships/image" Target="../media/image17.png"/><Relationship Id="rId23" Type="http://schemas.openxmlformats.org/officeDocument/2006/relationships/hyperlink" Target="mailto:mvink@passhe.edu" TargetMode="External"/><Relationship Id="rId28" Type="http://schemas.openxmlformats.org/officeDocument/2006/relationships/hyperlink" Target="mailto:jwelch@passhe.edu" TargetMode="External"/><Relationship Id="rId10" Type="http://schemas.openxmlformats.org/officeDocument/2006/relationships/image" Target="../media/image12.png"/><Relationship Id="rId19" Type="http://schemas.openxmlformats.org/officeDocument/2006/relationships/hyperlink" Target="mailto:crovito@passhe.edu" TargetMode="External"/><Relationship Id="rId4" Type="http://schemas.openxmlformats.org/officeDocument/2006/relationships/hyperlink" Target="mailto:bproctor@passhe.edu" TargetMode="External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hyperlink" Target="mailto:rgross@passhe.edu" TargetMode="External"/><Relationship Id="rId27" Type="http://schemas.openxmlformats.org/officeDocument/2006/relationships/hyperlink" Target="mailto:tevans@passhe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reid@passhe.edu" TargetMode="External"/><Relationship Id="rId2" Type="http://schemas.openxmlformats.org/officeDocument/2006/relationships/hyperlink" Target="mailto:lvenneri@passhe.edu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D37B96-EB6E-436F-A549-51F42BD72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713" y="897240"/>
            <a:ext cx="14790174" cy="1904951"/>
          </a:xfrm>
        </p:spPr>
        <p:txBody>
          <a:bodyPr>
            <a:noAutofit/>
          </a:bodyPr>
          <a:lstStyle/>
          <a:p>
            <a:pPr algn="ctr"/>
            <a:r>
              <a:rPr lang="en-US" sz="8000" dirty="0"/>
              <a:t>Procurement Shared Services</a:t>
            </a:r>
            <a:br>
              <a:rPr lang="en-US" sz="8000" dirty="0"/>
            </a:br>
            <a:r>
              <a:rPr lang="en-US" sz="8000" dirty="0"/>
              <a:t>Meet the Team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50BDE-BA9B-443A-8AF6-0847ED4CA0FF}"/>
              </a:ext>
            </a:extLst>
          </p:cNvPr>
          <p:cNvSpPr txBox="1"/>
          <p:nvPr/>
        </p:nvSpPr>
        <p:spPr>
          <a:xfrm>
            <a:off x="3813404" y="3323063"/>
            <a:ext cx="102547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 Procurement Shared Services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Jenny Doherty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jdoherty@passhe.edu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717-720-4000 Ext. 614621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19C1B62-FB81-4221-9A62-C2CBF96430F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4439265"/>
            <a:ext cx="13199806" cy="561913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851BB2C-6930-4D70-AB20-88B54CBF3293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4026581" y="7514682"/>
            <a:ext cx="9828438" cy="254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7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E788E1EE-BBB9-42D5-95F8-D3F3A381DCD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331" y="8911645"/>
            <a:ext cx="866140" cy="739775"/>
          </a:xfrm>
          <a:prstGeom prst="rect">
            <a:avLst/>
          </a:prstGeom>
        </p:spPr>
      </p:pic>
      <p:pic>
        <p:nvPicPr>
          <p:cNvPr id="3" name="Picture 2" descr="A picture containing bird&#10;&#10;Description automatically generated">
            <a:extLst>
              <a:ext uri="{FF2B5EF4-FFF2-40B4-BE49-F238E27FC236}">
                <a16:creationId xmlns:a16="http://schemas.microsoft.com/office/drawing/2014/main" id="{26B0D548-D548-4406-AAC3-C24EDB72C31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504" y="8911645"/>
            <a:ext cx="908685" cy="739775"/>
          </a:xfrm>
          <a:prstGeom prst="rect">
            <a:avLst/>
          </a:prstGeom>
        </p:spPr>
      </p:pic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D9E450EA-48A8-45EB-88CE-2301DAC21BE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222" y="9087222"/>
            <a:ext cx="1245235" cy="388620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6490A80-04AA-453E-93D0-CA34117CCFC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801" y="9084825"/>
            <a:ext cx="1164590" cy="461645"/>
          </a:xfrm>
          <a:prstGeom prst="rect">
            <a:avLst/>
          </a:prstGeom>
        </p:spPr>
      </p:pic>
      <p:pic>
        <p:nvPicPr>
          <p:cNvPr id="6" name="Picture 5" descr="A drawing of a sign&#10;&#10;Description automatically generated">
            <a:extLst>
              <a:ext uri="{FF2B5EF4-FFF2-40B4-BE49-F238E27FC236}">
                <a16:creationId xmlns:a16="http://schemas.microsoft.com/office/drawing/2014/main" id="{83102B36-78A0-492D-B0D9-FDF474274733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978" y="9110224"/>
            <a:ext cx="1397000" cy="410845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E595FE01-8728-4A75-9291-C4019EBD6E7A}"/>
              </a:ext>
            </a:extLst>
          </p:cNvPr>
          <p:cNvSpPr txBox="1">
            <a:spLocks/>
          </p:cNvSpPr>
          <p:nvPr/>
        </p:nvSpPr>
        <p:spPr>
          <a:xfrm>
            <a:off x="1545713" y="550789"/>
            <a:ext cx="14790174" cy="1217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600" dirty="0"/>
              <a:t>Procurement Shared Services</a:t>
            </a:r>
          </a:p>
          <a:p>
            <a:pPr algn="ctr"/>
            <a:r>
              <a:rPr lang="en-US" sz="3600" dirty="0"/>
              <a:t>RPO - Meet the Team from the West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B97726-E67D-4A0B-BE41-97143907EA7D}"/>
              </a:ext>
            </a:extLst>
          </p:cNvPr>
          <p:cNvSpPr txBox="1"/>
          <p:nvPr/>
        </p:nvSpPr>
        <p:spPr>
          <a:xfrm>
            <a:off x="5836882" y="1730467"/>
            <a:ext cx="59942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 Western Regional Procurement Office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Jennifer Lewis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jllewis@passhe.edu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Ext. 614701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725BB68E-1D66-41D4-AAAA-D7CE74E12959}"/>
              </a:ext>
            </a:extLst>
          </p:cNvPr>
          <p:cNvSpPr txBox="1">
            <a:spLocks/>
          </p:cNvSpPr>
          <p:nvPr/>
        </p:nvSpPr>
        <p:spPr>
          <a:xfrm>
            <a:off x="1504336" y="3243218"/>
            <a:ext cx="3036120" cy="3935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Services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D7080B-D514-4208-9061-F56DF13E1653}"/>
              </a:ext>
            </a:extLst>
          </p:cNvPr>
          <p:cNvSpPr txBox="1"/>
          <p:nvPr/>
        </p:nvSpPr>
        <p:spPr>
          <a:xfrm>
            <a:off x="1325880" y="3892578"/>
            <a:ext cx="33015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Jamie Carnahan, Services Lead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9"/>
              </a:rPr>
              <a:t>jcarnahan@passhe.edu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614704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Judy Magee, PA Supervisor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0"/>
              </a:rPr>
              <a:t>jmagee@passhe.edu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614709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Melanie Wilkie, PA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1"/>
              </a:rPr>
              <a:t>mwilkie@passhe.edu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614714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Cathy Tonkavitch, Mgmt Tech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2"/>
              </a:rPr>
              <a:t>ctonkavitch@passhe.edu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614712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81247DDE-C77E-44EE-A422-CC32884745BF}"/>
              </a:ext>
            </a:extLst>
          </p:cNvPr>
          <p:cNvSpPr txBox="1">
            <a:spLocks/>
          </p:cNvSpPr>
          <p:nvPr/>
        </p:nvSpPr>
        <p:spPr>
          <a:xfrm>
            <a:off x="5392042" y="3113813"/>
            <a:ext cx="3036120" cy="648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184130-9338-4BC7-92F6-5CFCD74F1132}"/>
              </a:ext>
            </a:extLst>
          </p:cNvPr>
          <p:cNvSpPr txBox="1"/>
          <p:nvPr/>
        </p:nvSpPr>
        <p:spPr>
          <a:xfrm>
            <a:off x="5259306" y="3867583"/>
            <a:ext cx="33015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Melissa Walker, IT Lead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3"/>
              </a:rPr>
              <a:t>mwalker@passhe.edu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717-720-4132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Sharol Hawley, PA Supervisor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4"/>
              </a:rPr>
              <a:t>shawley@passhe.edu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614705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Pam Higinbotham, PA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5"/>
              </a:rPr>
              <a:t>phiginbotham@passhe.edu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614706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99EC5F66-B541-4C49-898C-567BBF6FBBC7}"/>
              </a:ext>
            </a:extLst>
          </p:cNvPr>
          <p:cNvSpPr txBox="1">
            <a:spLocks/>
          </p:cNvSpPr>
          <p:nvPr/>
        </p:nvSpPr>
        <p:spPr>
          <a:xfrm>
            <a:off x="8928153" y="3113813"/>
            <a:ext cx="3036120" cy="648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2FAE13-2879-4DB1-94E9-64EC3C48A91A}"/>
              </a:ext>
            </a:extLst>
          </p:cNvPr>
          <p:cNvSpPr txBox="1"/>
          <p:nvPr/>
        </p:nvSpPr>
        <p:spPr>
          <a:xfrm>
            <a:off x="8795417" y="3877031"/>
            <a:ext cx="33015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Darla Spaid, Materials Lead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6"/>
              </a:rPr>
              <a:t>dspaid@passhe.edu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614711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Brenda Gruber, PA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7"/>
              </a:rPr>
              <a:t>bgruber@passhe.edu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614704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4DEAAE-5A23-45CA-9E03-600976DA3260}"/>
              </a:ext>
            </a:extLst>
          </p:cNvPr>
          <p:cNvSpPr txBox="1"/>
          <p:nvPr/>
        </p:nvSpPr>
        <p:spPr>
          <a:xfrm>
            <a:off x="12603720" y="5707955"/>
            <a:ext cx="35716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Michele Fatora, Mgmt Tech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8"/>
              </a:rPr>
              <a:t>mfatora@passhe.edu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717-720-4145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4B0D184B-7B3C-411E-813E-9491674A0DB2}"/>
              </a:ext>
            </a:extLst>
          </p:cNvPr>
          <p:cNvSpPr txBox="1">
            <a:spLocks/>
          </p:cNvSpPr>
          <p:nvPr/>
        </p:nvSpPr>
        <p:spPr>
          <a:xfrm>
            <a:off x="12466259" y="5223716"/>
            <a:ext cx="3862747" cy="648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Change Management</a:t>
            </a:r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5E77B561-BD7E-4ADA-83FB-D28B283DB2C7}"/>
              </a:ext>
            </a:extLst>
          </p:cNvPr>
          <p:cNvSpPr txBox="1">
            <a:spLocks/>
          </p:cNvSpPr>
          <p:nvPr/>
        </p:nvSpPr>
        <p:spPr>
          <a:xfrm>
            <a:off x="12275995" y="3242089"/>
            <a:ext cx="4202138" cy="3935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Complex Procurement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2B9792-CF24-4162-B6EC-BBA8CBBC6C76}"/>
              </a:ext>
            </a:extLst>
          </p:cNvPr>
          <p:cNvSpPr txBox="1"/>
          <p:nvPr/>
        </p:nvSpPr>
        <p:spPr>
          <a:xfrm>
            <a:off x="12577142" y="3834876"/>
            <a:ext cx="3751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Kathy Lucas, Procurement Consultant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9"/>
              </a:rPr>
              <a:t>klucas@passhe.edu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614708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7606B1-9926-4876-81DE-D4758DCC0D88}"/>
              </a:ext>
            </a:extLst>
          </p:cNvPr>
          <p:cNvSpPr txBox="1"/>
          <p:nvPr/>
        </p:nvSpPr>
        <p:spPr>
          <a:xfrm>
            <a:off x="800100" y="9144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Number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717-720-4000</a:t>
            </a:r>
          </a:p>
        </p:txBody>
      </p:sp>
    </p:spTree>
    <p:extLst>
      <p:ext uri="{BB962C8B-B14F-4D97-AF65-F5344CB8AC3E}">
        <p14:creationId xmlns:p14="http://schemas.microsoft.com/office/powerpoint/2010/main" val="329629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BE284045-D02F-44D9-B9B5-C6104AB2B5CC}"/>
              </a:ext>
            </a:extLst>
          </p:cNvPr>
          <p:cNvSpPr txBox="1">
            <a:spLocks/>
          </p:cNvSpPr>
          <p:nvPr/>
        </p:nvSpPr>
        <p:spPr>
          <a:xfrm>
            <a:off x="1545713" y="519257"/>
            <a:ext cx="14790174" cy="1217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600" dirty="0"/>
              <a:t>Procurement Shared Services</a:t>
            </a:r>
          </a:p>
          <a:p>
            <a:pPr algn="ctr"/>
            <a:r>
              <a:rPr lang="en-US" sz="3600" dirty="0"/>
              <a:t>RPO - Meet the Team from the East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3191D4-049D-4F7A-BE55-9B17032E20E3}"/>
              </a:ext>
            </a:extLst>
          </p:cNvPr>
          <p:cNvSpPr txBox="1"/>
          <p:nvPr/>
        </p:nvSpPr>
        <p:spPr>
          <a:xfrm>
            <a:off x="5943664" y="1602760"/>
            <a:ext cx="59942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 Eastern Regional Procurement Office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Jeff Mandel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jmandel@passhe.edu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Ext. 614610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0D52A98-DBFB-4F3D-BE94-B5A6BE0A2FEC}"/>
              </a:ext>
            </a:extLst>
          </p:cNvPr>
          <p:cNvSpPr txBox="1">
            <a:spLocks/>
          </p:cNvSpPr>
          <p:nvPr/>
        </p:nvSpPr>
        <p:spPr>
          <a:xfrm>
            <a:off x="1584732" y="2632341"/>
            <a:ext cx="2883723" cy="538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Services/IT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09799F-4494-4EA8-A544-B34A7E75C681}"/>
              </a:ext>
            </a:extLst>
          </p:cNvPr>
          <p:cNvSpPr txBox="1"/>
          <p:nvPr/>
        </p:nvSpPr>
        <p:spPr>
          <a:xfrm>
            <a:off x="1372976" y="3133006"/>
            <a:ext cx="327635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Becky Proctor, Services Lead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4"/>
              </a:rPr>
              <a:t>bproctor@passhe.edu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717-720-4147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Brandi Yagle, PA Supervisor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5"/>
              </a:rPr>
              <a:t>byagle@passhe.edu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717-720-4148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Nate Laidacker, PA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6"/>
              </a:rPr>
              <a:t>nlaidacker@passhe.edu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717-720-4140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Carrie Adams, PA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7"/>
              </a:rPr>
              <a:t>cadams@passhe.edu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717-720-4143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Marnie LaBonte, PA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8"/>
              </a:rPr>
              <a:t>mlabonte@passhe.edu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614607</a:t>
            </a:r>
          </a:p>
        </p:txBody>
      </p:sp>
      <p:pic>
        <p:nvPicPr>
          <p:cNvPr id="6" name="Picture 5" descr="A picture containing food&#10;&#10;Description automatically generated">
            <a:extLst>
              <a:ext uri="{FF2B5EF4-FFF2-40B4-BE49-F238E27FC236}">
                <a16:creationId xmlns:a16="http://schemas.microsoft.com/office/drawing/2014/main" id="{57910C44-4843-4DEC-8EF2-3ACEC579A930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96" y="9106779"/>
            <a:ext cx="1250315" cy="676910"/>
          </a:xfrm>
          <a:prstGeom prst="rect">
            <a:avLst/>
          </a:prstGeom>
        </p:spPr>
      </p:pic>
      <p:pic>
        <p:nvPicPr>
          <p:cNvPr id="7" name="Picture 6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FC39BD6A-CDFB-4C21-9CAB-2AC62936F71A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483" y="9357217"/>
            <a:ext cx="1702435" cy="490855"/>
          </a:xfrm>
          <a:prstGeom prst="rect">
            <a:avLst/>
          </a:prstGeom>
        </p:spPr>
      </p:pic>
      <p:pic>
        <p:nvPicPr>
          <p:cNvPr id="8" name="Picture 7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C68A8899-1FF2-48BC-86FF-498E4FD25629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846" y="9106779"/>
            <a:ext cx="556895" cy="739775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90E95510-B407-43CA-8129-80D10FA6917C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0741" y="9029240"/>
            <a:ext cx="1480185" cy="739775"/>
          </a:xfrm>
          <a:prstGeom prst="rect">
            <a:avLst/>
          </a:prstGeom>
        </p:spPr>
      </p:pic>
      <p:pic>
        <p:nvPicPr>
          <p:cNvPr id="10" name="Picture 9" descr="A picture containing food&#10;&#10;Description automatically generated">
            <a:extLst>
              <a:ext uri="{FF2B5EF4-FFF2-40B4-BE49-F238E27FC236}">
                <a16:creationId xmlns:a16="http://schemas.microsoft.com/office/drawing/2014/main" id="{B0F35E43-48E6-497D-B14A-A52D54611792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58" y="9109954"/>
            <a:ext cx="529590" cy="673735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72AB4D35-B346-4F24-AE90-E0CA3AD736DC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031" y="9399128"/>
            <a:ext cx="1813560" cy="407035"/>
          </a:xfrm>
          <a:prstGeom prst="rect">
            <a:avLst/>
          </a:prstGeom>
        </p:spPr>
      </p:pic>
      <p:pic>
        <p:nvPicPr>
          <p:cNvPr id="12" name="Picture 11" descr="A picture containing umbrella&#10;&#10;Description automatically generated">
            <a:extLst>
              <a:ext uri="{FF2B5EF4-FFF2-40B4-BE49-F238E27FC236}">
                <a16:creationId xmlns:a16="http://schemas.microsoft.com/office/drawing/2014/main" id="{FB4D6325-347E-4218-A7AD-7BC34C0FE7BB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660" y="9106779"/>
            <a:ext cx="1072515" cy="739775"/>
          </a:xfrm>
          <a:prstGeom prst="rect">
            <a:avLst/>
          </a:prstGeom>
        </p:spPr>
      </p:pic>
      <p:sp>
        <p:nvSpPr>
          <p:cNvPr id="13" name="Title 2">
            <a:extLst>
              <a:ext uri="{FF2B5EF4-FFF2-40B4-BE49-F238E27FC236}">
                <a16:creationId xmlns:a16="http://schemas.microsoft.com/office/drawing/2014/main" id="{7CE4118F-FA1B-48D5-BAF4-D521847E6FEE}"/>
              </a:ext>
            </a:extLst>
          </p:cNvPr>
          <p:cNvSpPr txBox="1">
            <a:spLocks/>
          </p:cNvSpPr>
          <p:nvPr/>
        </p:nvSpPr>
        <p:spPr>
          <a:xfrm>
            <a:off x="5455692" y="2639438"/>
            <a:ext cx="2883723" cy="538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75BC13-1A40-4F4E-B937-750F01BBDA8F}"/>
              </a:ext>
            </a:extLst>
          </p:cNvPr>
          <p:cNvSpPr txBox="1"/>
          <p:nvPr/>
        </p:nvSpPr>
        <p:spPr>
          <a:xfrm>
            <a:off x="5243936" y="3140103"/>
            <a:ext cx="330159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Jesus Serrano, Materials Lead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6"/>
              </a:rPr>
              <a:t>jserrano@passhe.edu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717-720-4127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Angela Jackson, PA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7"/>
              </a:rPr>
              <a:t>ajackson@passhe.edu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614606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Gwyn McCleary, PA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8"/>
              </a:rPr>
              <a:t>gmccleary@passhe.edu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614611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Chris Rovito, PA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19"/>
              </a:rPr>
              <a:t>crovito@passhe.edu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614614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Jamie Cotner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20"/>
              </a:rPr>
              <a:t>jotner@passhe.edu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717-720-4155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5ECE5795-6BC0-484B-B3E3-1B2ABC573879}"/>
              </a:ext>
            </a:extLst>
          </p:cNvPr>
          <p:cNvSpPr txBox="1">
            <a:spLocks/>
          </p:cNvSpPr>
          <p:nvPr/>
        </p:nvSpPr>
        <p:spPr>
          <a:xfrm>
            <a:off x="4855439" y="7321001"/>
            <a:ext cx="4216238" cy="538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Reports and Analytics</a:t>
            </a: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827EC1D0-BF38-4A86-93D3-09438613A07D}"/>
              </a:ext>
            </a:extLst>
          </p:cNvPr>
          <p:cNvSpPr txBox="1">
            <a:spLocks/>
          </p:cNvSpPr>
          <p:nvPr/>
        </p:nvSpPr>
        <p:spPr>
          <a:xfrm>
            <a:off x="9602929" y="2639438"/>
            <a:ext cx="2883723" cy="538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P-Card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00CFC1-91F3-45A2-BAB5-4AC2F090A7ED}"/>
              </a:ext>
            </a:extLst>
          </p:cNvPr>
          <p:cNvSpPr txBox="1"/>
          <p:nvPr/>
        </p:nvSpPr>
        <p:spPr>
          <a:xfrm>
            <a:off x="8766477" y="3124863"/>
            <a:ext cx="485461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Jeff Ulanoski, Assistant Director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21"/>
              </a:rPr>
              <a:t>julanoski@passhe.edu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614617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Robert Gross, Procurement and 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Catalog Manager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22"/>
              </a:rPr>
              <a:t>rgross@passhe.edu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614168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Mary Vink, PA Supervisor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P-Card Administrator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23"/>
              </a:rPr>
              <a:t>mvink@passhe.edu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614618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Lorie Smith, PA Supervisor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P-Card Administrator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24"/>
              </a:rPr>
              <a:t>losmith@passhe.edu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614616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Tracey Emanuel, AA1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25"/>
              </a:rPr>
              <a:t>temanuel@passhe.edu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614604</a:t>
            </a:r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CB15784F-A9FB-4348-82C9-405D209FA77B}"/>
              </a:ext>
            </a:extLst>
          </p:cNvPr>
          <p:cNvSpPr txBox="1">
            <a:spLocks/>
          </p:cNvSpPr>
          <p:nvPr/>
        </p:nvSpPr>
        <p:spPr>
          <a:xfrm>
            <a:off x="13084642" y="2624198"/>
            <a:ext cx="2883723" cy="538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Construction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768328-4152-4901-B9F5-DA67A36B2134}"/>
              </a:ext>
            </a:extLst>
          </p:cNvPr>
          <p:cNvSpPr txBox="1"/>
          <p:nvPr/>
        </p:nvSpPr>
        <p:spPr>
          <a:xfrm>
            <a:off x="13055758" y="3124863"/>
            <a:ext cx="33015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Wes Light, Construction Lead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26"/>
              </a:rPr>
              <a:t>wlight@passhe.edu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614609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Tim Evans, Contract Manager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27"/>
              </a:rPr>
              <a:t>tevans@passhe.edu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614605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Jason Welch, PA Supervisor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28"/>
              </a:rPr>
              <a:t>jwelch@passhe.edu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Ext. 614619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Tina Renaud, PA</a:t>
            </a:r>
          </a:p>
          <a:p>
            <a:pPr algn="ctr"/>
            <a:r>
              <a:rPr lang="en-US" dirty="0">
                <a:solidFill>
                  <a:srgbClr val="002060"/>
                </a:solidFill>
                <a:hlinkClick r:id="rId29"/>
              </a:rPr>
              <a:t>trenaud@passhe.edu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717-720-4110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28B110-D35F-4479-AC6E-771EC30E5B3F}"/>
              </a:ext>
            </a:extLst>
          </p:cNvPr>
          <p:cNvSpPr txBox="1"/>
          <p:nvPr/>
        </p:nvSpPr>
        <p:spPr>
          <a:xfrm>
            <a:off x="800100" y="9144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Number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717-720-4000</a:t>
            </a:r>
          </a:p>
        </p:txBody>
      </p:sp>
    </p:spTree>
    <p:extLst>
      <p:ext uri="{BB962C8B-B14F-4D97-AF65-F5344CB8AC3E}">
        <p14:creationId xmlns:p14="http://schemas.microsoft.com/office/powerpoint/2010/main" val="393057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22F416-4054-445A-AF9B-D31C71FC4E5B}"/>
              </a:ext>
            </a:extLst>
          </p:cNvPr>
          <p:cNvSpPr txBox="1"/>
          <p:nvPr/>
        </p:nvSpPr>
        <p:spPr>
          <a:xfrm>
            <a:off x="800100" y="9144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Number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717-720-4000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A692999F-0D53-45C2-82AC-397D8EEF72FE}"/>
              </a:ext>
            </a:extLst>
          </p:cNvPr>
          <p:cNvSpPr txBox="1">
            <a:spLocks/>
          </p:cNvSpPr>
          <p:nvPr/>
        </p:nvSpPr>
        <p:spPr>
          <a:xfrm>
            <a:off x="6131748" y="2290385"/>
            <a:ext cx="4999433" cy="13151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PASSHE Strategic Sourcing</a:t>
            </a:r>
          </a:p>
          <a:p>
            <a:pPr algn="ctr"/>
            <a:r>
              <a:rPr lang="en-US" sz="1800" b="0" dirty="0">
                <a:solidFill>
                  <a:srgbClr val="002060"/>
                </a:solidFill>
                <a:latin typeface="+mj-lt"/>
              </a:rPr>
              <a:t>. 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A30708A9-AA4A-4B2D-B3A9-5D7A2506726D}"/>
              </a:ext>
            </a:extLst>
          </p:cNvPr>
          <p:cNvSpPr txBox="1">
            <a:spLocks/>
          </p:cNvSpPr>
          <p:nvPr/>
        </p:nvSpPr>
        <p:spPr>
          <a:xfrm>
            <a:off x="1545713" y="651455"/>
            <a:ext cx="14790174" cy="1217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600" dirty="0"/>
              <a:t>PASSHE – Strategic Sourcing Office</a:t>
            </a:r>
          </a:p>
          <a:p>
            <a:pPr algn="ctr"/>
            <a:r>
              <a:rPr lang="en-US" sz="3600" dirty="0"/>
              <a:t>Office of the Chancellor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D33B6C82-E799-4010-AB11-6F7A1CFD3795}"/>
              </a:ext>
            </a:extLst>
          </p:cNvPr>
          <p:cNvSpPr txBox="1">
            <a:spLocks/>
          </p:cNvSpPr>
          <p:nvPr/>
        </p:nvSpPr>
        <p:spPr>
          <a:xfrm>
            <a:off x="6131747" y="2831570"/>
            <a:ext cx="4999433" cy="2521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D39B3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endParaRPr lang="en-US" sz="2800" dirty="0"/>
          </a:p>
          <a:p>
            <a:pPr algn="ctr"/>
            <a:r>
              <a:rPr lang="en-US" sz="1800" dirty="0">
                <a:solidFill>
                  <a:srgbClr val="002060"/>
                </a:solidFill>
                <a:latin typeface="+mn-lt"/>
              </a:rPr>
              <a:t>Linda Venneri, Collaborative Contracts Manager</a:t>
            </a:r>
          </a:p>
          <a:p>
            <a:pPr algn="ctr"/>
            <a:r>
              <a:rPr lang="en-US" sz="1800" b="0" dirty="0">
                <a:latin typeface="+mn-lt"/>
                <a:hlinkClick r:id="rId2"/>
              </a:rPr>
              <a:t>lvenneri@passhe.edu</a:t>
            </a:r>
            <a:endParaRPr lang="en-US" sz="1800" b="0" dirty="0">
              <a:latin typeface="+mn-lt"/>
            </a:endParaRPr>
          </a:p>
          <a:p>
            <a:pPr algn="ctr"/>
            <a:r>
              <a:rPr lang="en-US" sz="1800" b="0" dirty="0">
                <a:solidFill>
                  <a:srgbClr val="002060"/>
                </a:solidFill>
                <a:latin typeface="+mn-lt"/>
              </a:rPr>
              <a:t>Ext. 614135</a:t>
            </a:r>
          </a:p>
          <a:p>
            <a:pPr algn="ctr"/>
            <a:endParaRPr lang="en-US" sz="1800" b="0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  <a:latin typeface="+mn-lt"/>
              </a:rPr>
              <a:t>Sandy Reid, System Contracts Specialist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  <a:latin typeface="+mn-lt"/>
              </a:rPr>
              <a:t>Supplier Management Lead</a:t>
            </a:r>
          </a:p>
          <a:p>
            <a:pPr algn="ctr"/>
            <a:r>
              <a:rPr lang="en-US" sz="1800" b="0" dirty="0">
                <a:solidFill>
                  <a:srgbClr val="002060"/>
                </a:solidFill>
                <a:latin typeface="+mj-lt"/>
                <a:hlinkClick r:id="rId3"/>
              </a:rPr>
              <a:t>sreid@passhe.edu</a:t>
            </a:r>
            <a:endParaRPr lang="en-US" sz="1800" b="0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en-US" sz="1800" b="0" dirty="0">
                <a:solidFill>
                  <a:srgbClr val="002060"/>
                </a:solidFill>
                <a:latin typeface="+mn-lt"/>
              </a:rPr>
              <a:t>Ext. 614113</a:t>
            </a:r>
          </a:p>
        </p:txBody>
      </p:sp>
    </p:spTree>
    <p:extLst>
      <p:ext uri="{BB962C8B-B14F-4D97-AF65-F5344CB8AC3E}">
        <p14:creationId xmlns:p14="http://schemas.microsoft.com/office/powerpoint/2010/main" val="3885693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55FB518376B54BAAB2B25EFA359228" ma:contentTypeVersion="12" ma:contentTypeDescription="Create a new document." ma:contentTypeScope="" ma:versionID="df2169762459e9e015aca508d103856a">
  <xsd:schema xmlns:xsd="http://www.w3.org/2001/XMLSchema" xmlns:xs="http://www.w3.org/2001/XMLSchema" xmlns:p="http://schemas.microsoft.com/office/2006/metadata/properties" xmlns:ns1="http://schemas.microsoft.com/sharepoint/v3" xmlns:ns3="e7052435-5aa0-4d0d-ae5e-61a9411f3db3" targetNamespace="http://schemas.microsoft.com/office/2006/metadata/properties" ma:root="true" ma:fieldsID="bd524ed8fe358c1b1c7d32c80c305f37" ns1:_="" ns3:_="">
    <xsd:import namespace="http://schemas.microsoft.com/sharepoint/v3"/>
    <xsd:import namespace="e7052435-5aa0-4d0d-ae5e-61a9411f3d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52435-5aa0-4d0d-ae5e-61a9411f3d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E25FB2-DB86-49FA-8297-EE687AD3A3CF}">
  <ds:schemaRefs>
    <ds:schemaRef ds:uri="http://schemas.microsoft.com/sharepoint/v3"/>
    <ds:schemaRef ds:uri="http://purl.org/dc/terms/"/>
    <ds:schemaRef ds:uri="http://schemas.microsoft.com/office/2006/documentManagement/types"/>
    <ds:schemaRef ds:uri="e7052435-5aa0-4d0d-ae5e-61a9411f3db3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F8E892-5F02-493B-80CE-BA05D324E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052435-5aa0-4d0d-ae5e-61a9411f3d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701808-D5F9-4B94-9347-F7325373E6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</TotalTime>
  <Words>513</Words>
  <Application>Microsoft Office PowerPoint</Application>
  <PresentationFormat>Custom</PresentationFormat>
  <Paragraphs>165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Yu Gothic UI Semibold</vt:lpstr>
      <vt:lpstr>Arial</vt:lpstr>
      <vt:lpstr>Calibri</vt:lpstr>
      <vt:lpstr>Calibri Light</vt:lpstr>
      <vt:lpstr>Office Theme</vt:lpstr>
      <vt:lpstr>Procurement Shared Services Meet the Team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Steady State Support Structure</dc:title>
  <dc:creator>Fatora, Michele</dc:creator>
  <cp:lastModifiedBy>Fatora, Michele</cp:lastModifiedBy>
  <cp:revision>50</cp:revision>
  <dcterms:created xsi:type="dcterms:W3CDTF">2021-07-12T15:36:55Z</dcterms:created>
  <dcterms:modified xsi:type="dcterms:W3CDTF">2021-12-06T17:43:54Z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0x0101000555FB518376B54BAAB2B25EFA359228</vt:lpwstr>
  </property>
  <property fmtid="{D5CDD505-2E9C-101B-9397-08002B2CF9AE}" pid="3" name="_dlc_DocIdItemGuid">
    <vt:lpwstr>d6435447-fd77-4864-8049-f9d95c823d79</vt:lpwstr>
  </property>
</Properties>
</file>